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7575" r:id="rId1"/>
  </p:sldMasterIdLst>
  <p:notesMasterIdLst>
    <p:notesMasterId r:id="rId35"/>
  </p:notesMasterIdLst>
  <p:handoutMasterIdLst>
    <p:handoutMasterId r:id="rId36"/>
  </p:handoutMasterIdLst>
  <p:sldIdLst>
    <p:sldId id="333" r:id="rId2"/>
    <p:sldId id="325" r:id="rId3"/>
    <p:sldId id="331" r:id="rId4"/>
    <p:sldId id="332" r:id="rId5"/>
    <p:sldId id="310" r:id="rId6"/>
    <p:sldId id="326" r:id="rId7"/>
    <p:sldId id="317" r:id="rId8"/>
    <p:sldId id="318" r:id="rId9"/>
    <p:sldId id="327" r:id="rId10"/>
    <p:sldId id="319" r:id="rId11"/>
    <p:sldId id="320" r:id="rId12"/>
    <p:sldId id="315" r:id="rId13"/>
    <p:sldId id="343" r:id="rId14"/>
    <p:sldId id="344" r:id="rId15"/>
    <p:sldId id="328" r:id="rId16"/>
    <p:sldId id="323" r:id="rId17"/>
    <p:sldId id="321" r:id="rId18"/>
    <p:sldId id="316" r:id="rId19"/>
    <p:sldId id="322" r:id="rId20"/>
    <p:sldId id="335" r:id="rId21"/>
    <p:sldId id="329" r:id="rId22"/>
    <p:sldId id="311" r:id="rId23"/>
    <p:sldId id="312" r:id="rId24"/>
    <p:sldId id="313" r:id="rId25"/>
    <p:sldId id="314" r:id="rId26"/>
    <p:sldId id="334" r:id="rId27"/>
    <p:sldId id="337" r:id="rId28"/>
    <p:sldId id="338" r:id="rId29"/>
    <p:sldId id="339" r:id="rId30"/>
    <p:sldId id="340" r:id="rId31"/>
    <p:sldId id="341" r:id="rId32"/>
    <p:sldId id="342" r:id="rId33"/>
    <p:sldId id="336" r:id="rId34"/>
  </p:sldIdLst>
  <p:sldSz cx="9144000" cy="6858000" type="screen4x3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FF"/>
    <a:srgbClr val="FF9900"/>
    <a:srgbClr val="FFC819"/>
    <a:srgbClr val="99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662" autoAdjust="0"/>
    <p:restoredTop sz="94737" autoAdjust="0"/>
  </p:normalViewPr>
  <p:slideViewPr>
    <p:cSldViewPr>
      <p:cViewPr varScale="1">
        <p:scale>
          <a:sx n="111" d="100"/>
          <a:sy n="111" d="100"/>
        </p:scale>
        <p:origin x="150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C771BD2-F3B6-4E74-A494-770FE2B09483}" type="datetimeFigureOut">
              <a:rPr lang="en-US"/>
              <a:pPr>
                <a:defRPr/>
              </a:pPr>
              <a:t>10/20/2016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fld id="{FA03C964-065F-4D04-BF6B-A3E2DB00DEA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 eaLnBrk="1" hangingPunct="1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 eaLnBrk="1" hangingPunct="1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24DBD1D-D187-4F3B-9A2D-E8EF736BCA5C}" type="datetimeFigureOut">
              <a:rPr lang="en-US"/>
              <a:pPr>
                <a:defRPr/>
              </a:pPr>
              <a:t>10/20/2016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 eaLnBrk="1" hangingPunct="1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fld id="{91624C8E-F571-4712-8664-21ED0983453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75C3664-E6B7-4408-99C3-6C49D68D63DF}" type="slidenum">
              <a:rPr lang="en-US" altLang="en-US" sz="130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5</a:t>
            </a:fld>
            <a:endParaRPr lang="en-US" altLang="en-US" sz="130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020" y="1769541"/>
            <a:ext cx="7080026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020" y="3598339"/>
            <a:ext cx="7080026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92378A-AD6E-4B25-B32E-88A216A11443}" type="datetimeFigureOut">
              <a:rPr lang="en-US" smtClean="0"/>
              <a:pPr>
                <a:defRPr/>
              </a:pPr>
              <a:t>10/20/2016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5CC2E-F6AD-4C6E-B76F-B6153088987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53433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AF91775-C99E-458B-BAA2-140E963FE71B}" type="datetimeFigureOut">
              <a:rPr lang="en-US" smtClean="0"/>
              <a:pPr>
                <a:defRPr/>
              </a:pPr>
              <a:t>10/20/2016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C2AA5-B5D2-414E-B9DB-FD83C61F496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3542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1761068"/>
            <a:ext cx="7192913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3589879"/>
            <a:ext cx="7192913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E45C9E4-CBAC-4B4E-87A3-B2E44724E36F}" type="datetimeFigureOut">
              <a:rPr lang="en-US" smtClean="0"/>
              <a:pPr>
                <a:defRPr/>
              </a:pPr>
              <a:t>10/20/2016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57E1F-07F8-4FA4-A5C9-A144ECD3590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99977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7" y="1732449"/>
            <a:ext cx="3795373" cy="4058750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2169" y="1732450"/>
            <a:ext cx="3798499" cy="4058751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01268C4-BB30-4A02-BC1F-14E3D8440AA4}" type="datetimeFigureOut">
              <a:rPr lang="en-US" smtClean="0"/>
              <a:pPr>
                <a:defRPr/>
              </a:pPr>
              <a:t>10/20/2016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EF88E-B42D-41F5-A275-CCFFC94E798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8476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late-V2-S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45" y="1770323"/>
            <a:ext cx="3787423" cy="4112953"/>
          </a:xfrm>
          <a:prstGeom prst="rect">
            <a:avLst/>
          </a:prstGeom>
        </p:spPr>
      </p:pic>
      <p:pic>
        <p:nvPicPr>
          <p:cNvPr id="14" name="Picture 13" descr="Slate-V2-S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245" y="1770323"/>
            <a:ext cx="3787423" cy="41129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404" y="1835254"/>
            <a:ext cx="3657258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404" y="2380138"/>
            <a:ext cx="3657258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1225" y="1835255"/>
            <a:ext cx="3671498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1225" y="2380138"/>
            <a:ext cx="3671498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BA1974F-F9FA-4F47-911E-AF80583E1179}" type="datetimeFigureOut">
              <a:rPr lang="en-US" smtClean="0"/>
              <a:pPr>
                <a:defRPr/>
              </a:pPr>
              <a:t>10/20/2016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82135-03EE-41FF-90A6-86D60BDE192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5626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497E060-2DE7-4D02-A738-04505BD5D6ED}" type="datetimeFigureOut">
              <a:rPr lang="en-US" smtClean="0"/>
              <a:pPr>
                <a:defRPr/>
              </a:pPr>
              <a:t>10/20/2016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40593-787B-4BE4-850C-045A826B83C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9170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72BE9D-7556-408D-954A-D51726B5665F}" type="datetimeFigureOut">
              <a:rPr lang="en-US" smtClean="0"/>
              <a:pPr>
                <a:defRPr/>
              </a:pPr>
              <a:t>10/20/2016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62AB7-F5EA-4AAA-A27B-B5D142FE114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2582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0"/>
            <a:ext cx="2780167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5" y="609600"/>
            <a:ext cx="4808943" cy="51816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2431518"/>
            <a:ext cx="2780167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E9AD46-5567-4CE8-9752-6C5873815AB2}" type="datetimeFigureOut">
              <a:rPr lang="en-US" smtClean="0"/>
              <a:pPr>
                <a:defRPr/>
              </a:pPr>
              <a:t>10/20/2016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E929B-0B29-46A0-80FF-A4539680E94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2265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late-V2-S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987" y="609923"/>
            <a:ext cx="3428146" cy="52054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923"/>
            <a:ext cx="3924676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976728" y="743989"/>
            <a:ext cx="3165375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2439261"/>
            <a:ext cx="3924676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C688F2B-D83F-43F0-844E-F7513CD3B80D}" type="datetimeFigureOut">
              <a:rPr lang="en-US" smtClean="0"/>
              <a:pPr>
                <a:defRPr/>
              </a:pPr>
              <a:t>10/20/2016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37958-E511-427D-AC16-B5ABAF25ED7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7430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late-V2-S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995" y="540085"/>
            <a:ext cx="7656010" cy="38343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4" y="4565255"/>
            <a:ext cx="7766495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26217" y="695010"/>
            <a:ext cx="7285600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6532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0DC22C-9BFB-4A29-83A3-14252E661842}" type="datetimeFigureOut">
              <a:rPr lang="en-US" smtClean="0"/>
              <a:pPr>
                <a:defRPr/>
              </a:pPr>
              <a:t>10/20/2016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4C05A-6FB6-48EB-B3D4-E5C6624E9E6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7763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8437"/>
            <a:ext cx="776532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295180"/>
            <a:ext cx="7765322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0DC22C-9BFB-4A29-83A3-14252E661842}" type="datetimeFigureOut">
              <a:rPr lang="en-US" smtClean="0"/>
              <a:pPr>
                <a:defRPr/>
              </a:pPr>
              <a:t>10/20/2016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4C05A-6FB6-48EB-B3D4-E5C6624E9E6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99554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3"/>
            <a:ext cx="6564224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304353"/>
            <a:ext cx="7765322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0DC22C-9BFB-4A29-83A3-14252E661842}" type="datetimeFigureOut">
              <a:rPr lang="en-US" smtClean="0"/>
              <a:pPr>
                <a:defRPr/>
              </a:pPr>
              <a:t>10/20/2016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4C05A-6FB6-48EB-B3D4-E5C6624E9E6C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627459" y="87391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28359" y="2933245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102176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2126943"/>
            <a:ext cx="7765322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9" y="4650556"/>
            <a:ext cx="776414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0DC22C-9BFB-4A29-83A3-14252E661842}" type="datetimeFigureOut">
              <a:rPr lang="en-US" smtClean="0"/>
              <a:pPr>
                <a:defRPr/>
              </a:pPr>
              <a:t>10/20/2016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4C05A-6FB6-48EB-B3D4-E5C6624E9E6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24947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5033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76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4929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4929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0DC22C-9BFB-4A29-83A3-14252E661842}" type="datetimeFigureOut">
              <a:rPr lang="en-US" smtClean="0"/>
              <a:pPr>
                <a:defRPr/>
              </a:pPr>
              <a:t>10/20/2016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4C05A-6FB6-48EB-B3D4-E5C6624E9E6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15804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39" y="1826045"/>
            <a:ext cx="2529046" cy="1833558"/>
          </a:xfrm>
          <a:prstGeom prst="rect">
            <a:avLst/>
          </a:prstGeom>
        </p:spPr>
      </p:pic>
      <p:pic>
        <p:nvPicPr>
          <p:cNvPr id="28" name="Picture 27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813" y="1826045"/>
            <a:ext cx="2529046" cy="1833558"/>
          </a:xfrm>
          <a:prstGeom prst="rect">
            <a:avLst/>
          </a:prstGeom>
        </p:spPr>
      </p:pic>
      <p:pic>
        <p:nvPicPr>
          <p:cNvPr id="29" name="Picture 28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715" y="1826045"/>
            <a:ext cx="2529046" cy="1833558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6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763577" y="1938918"/>
            <a:ext cx="2319276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6" y="4480369"/>
            <a:ext cx="2475738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91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09307" y="1939094"/>
            <a:ext cx="2319276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75" y="4480368"/>
            <a:ext cx="2476753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5023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056774" y="1934432"/>
            <a:ext cx="2319276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4929" y="4480366"/>
            <a:ext cx="2475738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0DC22C-9BFB-4A29-83A3-14252E661842}" type="datetimeFigureOut">
              <a:rPr lang="en-US" smtClean="0"/>
              <a:pPr>
                <a:defRPr/>
              </a:pPr>
              <a:t>10/20/2016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4C05A-6FB6-48EB-B3D4-E5C6624E9E6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49587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796CA2A-42CB-4756-8E3F-53E904500B9F}" type="datetimeFigureOut">
              <a:rPr lang="en-US" smtClean="0"/>
              <a:pPr>
                <a:defRPr/>
              </a:pPr>
              <a:t>10/20/2016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99599-E3E7-415C-9B19-20DE165D459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13159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7302" y="609600"/>
            <a:ext cx="1713365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7" y="609600"/>
            <a:ext cx="5937654" cy="5181601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05D85F-0437-4C07-A17A-9339688AB37E}" type="datetimeFigureOut">
              <a:rPr lang="en-US" smtClean="0"/>
              <a:pPr>
                <a:defRPr/>
              </a:pPr>
              <a:t>10/20/2016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35F22-74F6-4985-AD7D-9B56A1D153A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60256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1732450"/>
            <a:ext cx="776532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pPr>
              <a:defRPr/>
            </a:pPr>
            <a:fld id="{160DC22C-9BFB-4A29-83A3-14252E661842}" type="datetimeFigureOut">
              <a:rPr lang="en-US" smtClean="0"/>
              <a:pPr>
                <a:defRPr/>
              </a:pPr>
              <a:t>10/20/2016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7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E754C05A-6FB6-48EB-B3D4-E5C6624E9E6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2518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7576" r:id="rId1"/>
    <p:sldLayoutId id="2147487577" r:id="rId2"/>
    <p:sldLayoutId id="2147487578" r:id="rId3"/>
    <p:sldLayoutId id="2147487579" r:id="rId4"/>
    <p:sldLayoutId id="2147487580" r:id="rId5"/>
    <p:sldLayoutId id="2147487581" r:id="rId6"/>
    <p:sldLayoutId id="2147487582" r:id="rId7"/>
    <p:sldLayoutId id="2147487583" r:id="rId8"/>
    <p:sldLayoutId id="2147487584" r:id="rId9"/>
    <p:sldLayoutId id="2147487585" r:id="rId10"/>
    <p:sldLayoutId id="2147487586" r:id="rId11"/>
    <p:sldLayoutId id="2147487587" r:id="rId12"/>
    <p:sldLayoutId id="2147487588" r:id="rId13"/>
    <p:sldLayoutId id="2147487589" r:id="rId14"/>
    <p:sldLayoutId id="2147487590" r:id="rId15"/>
    <p:sldLayoutId id="2147487591" r:id="rId16"/>
    <p:sldLayoutId id="2147487592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research.ufl.edu/faculty-and-staff/finding-funding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research.ufl.edu/faculty-and-staff/finding-funding/internal-competitive-funding.html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research.ufl.edu/faculty-and-staff/finding-funding/internal-competitive-funding.html" TargetMode="External"/><Relationship Id="rId2" Type="http://schemas.openxmlformats.org/officeDocument/2006/relationships/hyperlink" Target="http://gsc.sg.ufl.edu/grants/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edconnect.net/FedConnect/default.htm" TargetMode="External"/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grants.nih.gov/funding/index.htm" TargetMode="External"/><Relationship Id="rId5" Type="http://schemas.openxmlformats.org/officeDocument/2006/relationships/hyperlink" Target="https://www.nsf.gov/funding/" TargetMode="External"/><Relationship Id="rId4" Type="http://schemas.openxmlformats.org/officeDocument/2006/relationships/hyperlink" Target="https://nifa.usda.gov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sfgrfp.org/" TargetMode="External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researchtraining.nih.gov/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rantforward.com/" TargetMode="External"/><Relationship Id="rId2" Type="http://schemas.openxmlformats.org/officeDocument/2006/relationships/hyperlink" Target="http://pivot.cos.com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research.ufl.edu/research-program-development/external-funding.html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research.ufl.edu/faculty-and-staff/finding-funding/cos-pivot-funding-database.html" TargetMode="Externa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foundationcenter.org/find-funding/fdo-quick-start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grants1.nih.gov/grants/guide/listserv.htm" TargetMode="External"/><Relationship Id="rId2" Type="http://schemas.openxmlformats.org/officeDocument/2006/relationships/hyperlink" Target="http://www.nsf.gov/publications/obtain.jsp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foundationcenter.org/" TargetMode="External"/><Relationship Id="rId4" Type="http://schemas.openxmlformats.org/officeDocument/2006/relationships/hyperlink" Target="http://www.grants.gov/web/grants/manage-subscriptions.html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research.ufl.edu/funding" TargetMode="Externa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85850" y="1600200"/>
            <a:ext cx="7086600" cy="46861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ts val="2400"/>
              </a:lnSpc>
              <a:buClr>
                <a:srgbClr val="FF990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Dissertation Improvement or Research Grants</a:t>
            </a:r>
          </a:p>
          <a:p>
            <a:pPr lvl="1">
              <a:lnSpc>
                <a:spcPts val="2400"/>
              </a:lnSpc>
              <a:buClr>
                <a:srgbClr val="FF9900"/>
              </a:buClr>
            </a:pP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Provide funds specifically to support research leading to a dissertation</a:t>
            </a:r>
          </a:p>
          <a:p>
            <a:pPr marL="342900" indent="-342900">
              <a:lnSpc>
                <a:spcPts val="2400"/>
              </a:lnSpc>
              <a:buClr>
                <a:srgbClr val="FF990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Study Abroad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Fellowships</a:t>
            </a:r>
          </a:p>
          <a:p>
            <a:pPr lvl="1">
              <a:lnSpc>
                <a:spcPts val="2400"/>
              </a:lnSpc>
              <a:buClr>
                <a:srgbClr val="FF9900"/>
              </a:buClr>
            </a:pP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Often Foundations, limited in time and amount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ts val="2400"/>
              </a:lnSpc>
              <a:buClr>
                <a:srgbClr val="FF990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Visiting Student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Fellowships</a:t>
            </a:r>
          </a:p>
          <a:p>
            <a:pPr lvl="1">
              <a:lnSpc>
                <a:spcPts val="2400"/>
              </a:lnSpc>
              <a:buClr>
                <a:srgbClr val="FF9900"/>
              </a:buClr>
            </a:pP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Funds to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travel to a specific site or institution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or educational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purposes (variable time and amount)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ts val="2400"/>
              </a:lnSpc>
              <a:buClr>
                <a:srgbClr val="FF990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Travel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Grants</a:t>
            </a:r>
          </a:p>
          <a:p>
            <a:pPr lvl="1">
              <a:lnSpc>
                <a:spcPts val="2400"/>
              </a:lnSpc>
              <a:buClr>
                <a:srgbClr val="FF9900"/>
              </a:buClr>
            </a:pP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Professional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meeting or research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site (e.g.,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CARE)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ts val="2400"/>
              </a:lnSpc>
              <a:buClr>
                <a:srgbClr val="FF990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Training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Grants</a:t>
            </a:r>
          </a:p>
          <a:p>
            <a:pPr lvl="1">
              <a:lnSpc>
                <a:spcPts val="2400"/>
              </a:lnSpc>
              <a:buClr>
                <a:srgbClr val="FF9900"/>
              </a:buClr>
            </a:pP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T32, F31, F32 (NIH)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ts val="2400"/>
              </a:lnSpc>
              <a:buClr>
                <a:srgbClr val="FF990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General Research Grants open to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students</a:t>
            </a:r>
          </a:p>
          <a:p>
            <a:pPr lvl="1">
              <a:lnSpc>
                <a:spcPts val="2400"/>
              </a:lnSpc>
              <a:buClr>
                <a:srgbClr val="FF9900"/>
              </a:buClr>
            </a:pP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Mostly grad students cannot be PI but some exceptions, e.g., CTSI pilot project awards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95400" y="228600"/>
            <a:ext cx="66675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Categories </a:t>
            </a:r>
            <a:r>
              <a:rPr lang="en-US" sz="3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Funding Relevant to </a:t>
            </a:r>
            <a:r>
              <a:rPr lang="en-US" sz="36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Graduate </a:t>
            </a:r>
            <a:r>
              <a:rPr lang="en-US" sz="3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Students</a:t>
            </a:r>
          </a:p>
        </p:txBody>
      </p:sp>
    </p:spTree>
    <p:extLst>
      <p:ext uri="{BB962C8B-B14F-4D97-AF65-F5344CB8AC3E}">
        <p14:creationId xmlns:p14="http://schemas.microsoft.com/office/powerpoint/2010/main" val="4244778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90600" y="1752600"/>
            <a:ext cx="75438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ts val="2400"/>
              </a:lnSpc>
              <a:buClr>
                <a:srgbClr val="FF9900"/>
              </a:buClr>
              <a:buFont typeface="Wingdings" panose="05000000000000000000" pitchFamily="2" charset="2"/>
              <a:buChar char="v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Graduate Assistantships</a:t>
            </a:r>
          </a:p>
          <a:p>
            <a:pPr lvl="1">
              <a:lnSpc>
                <a:spcPts val="2400"/>
              </a:lnSpc>
              <a:buClr>
                <a:srgbClr val="FF9900"/>
              </a:buClr>
            </a:pP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Through College or Department, covers tuition plus stipend, application process varies by program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ts val="2400"/>
              </a:lnSpc>
              <a:buClr>
                <a:srgbClr val="FF9900"/>
              </a:buClr>
              <a:buFont typeface="Wingdings" panose="05000000000000000000" pitchFamily="2" charset="2"/>
              <a:buChar char="v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Scholarship Programs</a:t>
            </a:r>
          </a:p>
          <a:p>
            <a:pPr lvl="1">
              <a:lnSpc>
                <a:spcPts val="2400"/>
              </a:lnSpc>
              <a:buClr>
                <a:srgbClr val="FF9900"/>
              </a:buClr>
            </a:pP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Vary widely by source, level of support, focus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ts val="2400"/>
              </a:lnSpc>
              <a:buClr>
                <a:srgbClr val="FF9900"/>
              </a:buClr>
              <a:buFont typeface="Wingdings" panose="05000000000000000000" pitchFamily="2" charset="2"/>
              <a:buChar char="v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Graduate Fellowships</a:t>
            </a:r>
          </a:p>
          <a:p>
            <a:pPr lvl="1">
              <a:lnSpc>
                <a:spcPts val="2400"/>
              </a:lnSpc>
              <a:buClr>
                <a:srgbClr val="FF9900"/>
              </a:buClr>
            </a:pP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Covers tuition, stipend, plus often small amount for supplies/travel (time limited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(e.g., Jacqueline Goldman Fellowship Program in Developmental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Psychology)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ts val="2400"/>
              </a:lnSpc>
              <a:buClr>
                <a:srgbClr val="FF9900"/>
              </a:buClr>
              <a:buFont typeface="Wingdings" panose="05000000000000000000" pitchFamily="2" charset="2"/>
              <a:buChar char="v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Dissertation Fellowships</a:t>
            </a:r>
          </a:p>
          <a:p>
            <a:pPr lvl="1">
              <a:lnSpc>
                <a:spcPts val="2400"/>
              </a:lnSpc>
              <a:buClr>
                <a:srgbClr val="FF9900"/>
              </a:buClr>
            </a:pP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Funds to complete dissertation, variable in time and amount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95400" y="152400"/>
            <a:ext cx="66675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Categories </a:t>
            </a:r>
            <a:r>
              <a:rPr lang="en-US" sz="3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Funding Relevant to </a:t>
            </a:r>
            <a:r>
              <a:rPr lang="en-US" sz="36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Graduate </a:t>
            </a:r>
            <a:r>
              <a:rPr lang="en-US" sz="3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3352800" y="5630346"/>
            <a:ext cx="5638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Office of </a:t>
            </a:r>
            <a:r>
              <a:rPr lang="en-US" i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Research, Research </a:t>
            </a:r>
            <a:r>
              <a:rPr lang="en-US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 Development</a:t>
            </a:r>
          </a:p>
          <a:p>
            <a:r>
              <a:rPr lang="en-US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www.research.ufl.edu/research-program-development.html</a:t>
            </a:r>
          </a:p>
          <a:p>
            <a:r>
              <a:rPr lang="en-US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Jenn </a:t>
            </a:r>
            <a:r>
              <a:rPr lang="en-US" i="1" dirty="0" err="1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Hubbs</a:t>
            </a:r>
            <a:r>
              <a:rPr lang="en-US" i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hubbsj@ufl.edu</a:t>
            </a:r>
            <a:endParaRPr lang="en-US" i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7674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0" y="2133600"/>
            <a:ext cx="57912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US" sz="2400" i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Find </a:t>
            </a:r>
            <a:r>
              <a:rPr lang="en-US" sz="24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Funding for Research</a:t>
            </a: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v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Assistance with Grant Writing</a:t>
            </a: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v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Internal Seed Grant Programs</a:t>
            </a: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v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Limited Submission Opportunities</a:t>
            </a: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v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Facilitating Industry Collaborations</a:t>
            </a:r>
          </a:p>
        </p:txBody>
      </p:sp>
      <p:sp>
        <p:nvSpPr>
          <p:cNvPr id="3" name="Rectangle 2"/>
          <p:cNvSpPr/>
          <p:nvPr/>
        </p:nvSpPr>
        <p:spPr>
          <a:xfrm>
            <a:off x="1295400" y="381000"/>
            <a:ext cx="7162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smtClean="0">
                <a:solidFill>
                  <a:srgbClr val="33CC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UF Division </a:t>
            </a:r>
            <a:r>
              <a:rPr lang="en-US" sz="3600" dirty="0">
                <a:solidFill>
                  <a:srgbClr val="33CC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Research Program Development</a:t>
            </a:r>
          </a:p>
        </p:txBody>
      </p:sp>
    </p:spTree>
    <p:extLst>
      <p:ext uri="{BB962C8B-B14F-4D97-AF65-F5344CB8AC3E}">
        <p14:creationId xmlns:p14="http://schemas.microsoft.com/office/powerpoint/2010/main" val="823350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00200" y="2362200"/>
            <a:ext cx="55626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FF9900"/>
              </a:buClr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Identify Activity (research, dissertation. conference, travel, equipment etc.)</a:t>
            </a:r>
          </a:p>
          <a:p>
            <a:pPr marL="342900" indent="-342900">
              <a:lnSpc>
                <a:spcPct val="150000"/>
              </a:lnSpc>
              <a:buClr>
                <a:srgbClr val="FF9900"/>
              </a:buClr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Develop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keywords</a:t>
            </a:r>
          </a:p>
          <a:p>
            <a:pPr marL="342900" indent="-342900">
              <a:lnSpc>
                <a:spcPct val="150000"/>
              </a:lnSpc>
              <a:buClr>
                <a:srgbClr val="FF9900"/>
              </a:buClr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Search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databases</a:t>
            </a:r>
          </a:p>
          <a:p>
            <a:pPr marL="342900" indent="-342900">
              <a:lnSpc>
                <a:spcPct val="150000"/>
              </a:lnSpc>
              <a:buClr>
                <a:srgbClr val="FF9900"/>
              </a:buClr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Sign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 for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e-mail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alerts</a:t>
            </a:r>
          </a:p>
        </p:txBody>
      </p:sp>
      <p:sp>
        <p:nvSpPr>
          <p:cNvPr id="3" name="Rectangle 2"/>
          <p:cNvSpPr/>
          <p:nvPr/>
        </p:nvSpPr>
        <p:spPr>
          <a:xfrm>
            <a:off x="3048000" y="685800"/>
            <a:ext cx="361990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solidFill>
                  <a:srgbClr val="33CC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Finding Funding</a:t>
            </a:r>
          </a:p>
        </p:txBody>
      </p:sp>
    </p:spTree>
    <p:extLst>
      <p:ext uri="{BB962C8B-B14F-4D97-AF65-F5344CB8AC3E}">
        <p14:creationId xmlns:p14="http://schemas.microsoft.com/office/powerpoint/2010/main" val="241873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/>
          <p:cNvSpPr>
            <a:spLocks noChangeArrowheads="1"/>
          </p:cNvSpPr>
          <p:nvPr/>
        </p:nvSpPr>
        <p:spPr bwMode="auto">
          <a:xfrm>
            <a:off x="1748481" y="304800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9BBB59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9BBB59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40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Finding Funding</a:t>
            </a:r>
            <a:endParaRPr lang="en-US" altLang="en-US" sz="40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3400" y="1828800"/>
            <a:ext cx="800100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Division of Research Program Development assists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UF faculty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staff in the pursuit of internal and external research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funding</a:t>
            </a:r>
          </a:p>
          <a:p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US" sz="20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dentifies </a:t>
            </a:r>
            <a:r>
              <a:rPr lang="en-US" sz="20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publishes a list of Funding Opportunities for the UF </a:t>
            </a:r>
            <a:r>
              <a:rPr lang="en-US" sz="2000" i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community</a:t>
            </a:r>
          </a:p>
          <a:p>
            <a:pPr marL="285750" indent="-285750"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oordinates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selection of UF’s nominees to limited submission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programs</a:t>
            </a:r>
          </a:p>
          <a:p>
            <a:pPr marL="285750" indent="-285750"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acilitates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industry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partnerships</a:t>
            </a:r>
          </a:p>
          <a:p>
            <a:pPr marL="285750" indent="-285750"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oordinates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annual Research Opportunity Seed Fund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program</a:t>
            </a:r>
          </a:p>
          <a:p>
            <a:pPr marL="285750" indent="-285750"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ssists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planning and coordinating large interdisciplinary research initiatives, including facilitating the preparation of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grants</a:t>
            </a:r>
          </a:p>
          <a:p>
            <a:pPr marL="285750" indent="-285750"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aintains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list of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grantsmanship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resources and boilerplate text to assist all faculty submitting proposals.</a:t>
            </a:r>
          </a:p>
        </p:txBody>
      </p:sp>
      <p:sp>
        <p:nvSpPr>
          <p:cNvPr id="2" name="Rectangle 1"/>
          <p:cNvSpPr/>
          <p:nvPr/>
        </p:nvSpPr>
        <p:spPr>
          <a:xfrm>
            <a:off x="1447800" y="1116568"/>
            <a:ext cx="6705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http://research.ufl.edu/faculty-and-staff/finding-funding.html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19400" y="294819"/>
            <a:ext cx="364875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solidFill>
                  <a:srgbClr val="33CC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Funding Sources</a:t>
            </a:r>
          </a:p>
        </p:txBody>
      </p:sp>
      <p:sp>
        <p:nvSpPr>
          <p:cNvPr id="3" name="Rectangle 2"/>
          <p:cNvSpPr/>
          <p:nvPr/>
        </p:nvSpPr>
        <p:spPr>
          <a:xfrm>
            <a:off x="1143000" y="1218080"/>
            <a:ext cx="71628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Internal</a:t>
            </a:r>
          </a:p>
          <a:p>
            <a:pPr marL="342900" indent="-342900">
              <a:lnSpc>
                <a:spcPct val="150000"/>
              </a:lnSpc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Department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&amp; College</a:t>
            </a:r>
          </a:p>
          <a:p>
            <a:pPr marL="342900" indent="-342900">
              <a:lnSpc>
                <a:spcPct val="150000"/>
              </a:lnSpc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University-wide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opportunities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External</a:t>
            </a:r>
          </a:p>
          <a:p>
            <a:pPr marL="342900" indent="-342900">
              <a:lnSpc>
                <a:spcPct val="150000"/>
              </a:lnSpc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Professional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Organizations</a:t>
            </a:r>
          </a:p>
          <a:p>
            <a:pPr marL="342900" indent="-342900">
              <a:lnSpc>
                <a:spcPct val="150000"/>
              </a:lnSpc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Government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Agencies</a:t>
            </a:r>
          </a:p>
          <a:p>
            <a:pPr marL="342900" indent="-342900">
              <a:lnSpc>
                <a:spcPct val="150000"/>
              </a:lnSpc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Foundations</a:t>
            </a:r>
          </a:p>
          <a:p>
            <a:pPr marL="342900" indent="-342900">
              <a:lnSpc>
                <a:spcPct val="150000"/>
              </a:lnSpc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Industry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8000" y="5102148"/>
            <a:ext cx="6096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Office of Research</a:t>
            </a:r>
          </a:p>
          <a:p>
            <a:r>
              <a:rPr lang="en-US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Program Development</a:t>
            </a:r>
          </a:p>
          <a:p>
            <a:r>
              <a:rPr lang="en-US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www.research.ufl.edu/research-program-development.html</a:t>
            </a:r>
          </a:p>
          <a:p>
            <a:r>
              <a:rPr lang="en-US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Jenn </a:t>
            </a:r>
            <a:r>
              <a:rPr lang="en-US" i="1" dirty="0" err="1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Hubbs</a:t>
            </a:r>
            <a:r>
              <a:rPr lang="en-US" i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hubbsj@ufl.edu</a:t>
            </a:r>
            <a:endParaRPr lang="en-US" i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5400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71600" y="178207"/>
            <a:ext cx="6284093" cy="1261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solidFill>
                  <a:srgbClr val="33CC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Internal Competitive </a:t>
            </a:r>
            <a:r>
              <a:rPr lang="en-US" sz="4000" dirty="0" smtClean="0">
                <a:solidFill>
                  <a:srgbClr val="33CC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Funding</a:t>
            </a:r>
          </a:p>
          <a:p>
            <a:pPr algn="ctr"/>
            <a:r>
              <a:rPr lang="en-US" sz="3600" i="1" dirty="0" smtClean="0">
                <a:solidFill>
                  <a:srgbClr val="33CC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Faculty</a:t>
            </a:r>
            <a:endParaRPr lang="en-US" sz="3600" i="1" dirty="0">
              <a:solidFill>
                <a:srgbClr val="33CC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14400" y="2438400"/>
            <a:ext cx="76962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UF Research Foundation Awards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UFRF Professorship Awards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Support for New Training Grants (matching funds)</a:t>
            </a:r>
          </a:p>
          <a:p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Opportunity Seed Fund</a:t>
            </a:r>
          </a:p>
          <a:p>
            <a:endParaRPr lang="en-US" sz="2000" dirty="0" smtClean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Preparatory Grant Program: Enhancing Competitiveness for Externally Funded Major Grant Opportunities</a:t>
            </a:r>
          </a:p>
          <a:p>
            <a:endParaRPr lang="en-US" sz="2000" dirty="0" smtClean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Other </a:t>
            </a:r>
            <a:r>
              <a:rPr lang="en-US" sz="20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Internal Support Programs for Faculty</a:t>
            </a:r>
          </a:p>
          <a:p>
            <a:r>
              <a:rPr lang="en-US" sz="20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Fine Arts and Humanities Scholarship Enhancement Fund</a:t>
            </a:r>
          </a:p>
          <a:p>
            <a:endParaRPr lang="en-US" sz="20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392195" y="1440091"/>
            <a:ext cx="6629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http://research.ufl.edu/faculty-and-staff/finding-funding/internal-competitive-funding.html</a:t>
            </a:r>
            <a:endParaRPr lang="en-US" i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3596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28800" y="108109"/>
            <a:ext cx="5631670" cy="1261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solidFill>
                  <a:srgbClr val="33CC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Internal Support </a:t>
            </a:r>
            <a:r>
              <a:rPr lang="en-US" sz="4000" dirty="0" smtClean="0">
                <a:solidFill>
                  <a:srgbClr val="33CC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Programs</a:t>
            </a:r>
          </a:p>
          <a:p>
            <a:pPr algn="ctr"/>
            <a:r>
              <a:rPr lang="en-US" sz="3600" i="1" dirty="0" smtClean="0">
                <a:solidFill>
                  <a:srgbClr val="33CC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Students</a:t>
            </a:r>
            <a:endParaRPr lang="en-US" sz="3600" i="1" dirty="0">
              <a:solidFill>
                <a:srgbClr val="33CC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1905000"/>
            <a:ext cx="86868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Graduate Student Travel </a:t>
            </a:r>
            <a:r>
              <a:rPr lang="en-US" sz="20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Funds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Maximum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$400 + 1:1 match by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college/department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•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Presentation at national meeting OR unique off-site research experience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•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Apply minimum 1 month before travel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•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Priority to doctoral-level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students</a:t>
            </a:r>
          </a:p>
          <a:p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Graduate Student Council Travel </a:t>
            </a:r>
            <a:r>
              <a:rPr lang="en-US" sz="20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Grants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000" i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</a:t>
            </a:r>
            <a:r>
              <a:rPr lang="en-US" sz="20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://gsc.sg.ufl.edu/grants/</a:t>
            </a:r>
            <a:endParaRPr lang="en-US" sz="2000" i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•$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350 reimbursement-based awards, funding up to half of travel costs</a:t>
            </a:r>
          </a:p>
          <a:p>
            <a:pPr marL="457200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•For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graduate students presenting their research or participating in professional development at conferences</a:t>
            </a:r>
          </a:p>
          <a:p>
            <a:pPr marL="457200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•Submit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least 6 weeks before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conference</a:t>
            </a:r>
          </a:p>
          <a:p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err="1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Grinter</a:t>
            </a:r>
            <a:r>
              <a:rPr lang="en-US" sz="20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Fellowships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15535" y="1268164"/>
            <a:ext cx="8458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http://research.ufl.edu/faculty-and-staff/finding-funding/internal-competitive-funding.html</a:t>
            </a:r>
            <a:endParaRPr lang="en-US" i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0190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9200" y="1600200"/>
            <a:ext cx="678111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FF9900"/>
              </a:buClr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Institution-level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awards that support a certain number of graduate “trainees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 (e.g.,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NIH T32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Clr>
                <a:srgbClr val="FF9900"/>
              </a:buClr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UF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faculty apply for these funds and carry out the training program</a:t>
            </a:r>
          </a:p>
          <a:p>
            <a:pPr marL="342900" indent="-342900">
              <a:lnSpc>
                <a:spcPct val="150000"/>
              </a:lnSpc>
              <a:buClr>
                <a:srgbClr val="FF9900"/>
              </a:buClr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graduate program(s) involved solicit applications from interested students in a variety of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ways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47800" y="457200"/>
            <a:ext cx="603075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rgbClr val="33CC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Institutional Training </a:t>
            </a:r>
            <a:r>
              <a:rPr lang="en-US" sz="4000" dirty="0">
                <a:solidFill>
                  <a:srgbClr val="33CC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Grants</a:t>
            </a:r>
          </a:p>
        </p:txBody>
      </p:sp>
    </p:spTree>
    <p:extLst>
      <p:ext uri="{BB962C8B-B14F-4D97-AF65-F5344CB8AC3E}">
        <p14:creationId xmlns:p14="http://schemas.microsoft.com/office/powerpoint/2010/main" val="910281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33600" y="228600"/>
            <a:ext cx="423385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solidFill>
                  <a:srgbClr val="33CC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Other UF Programs</a:t>
            </a:r>
          </a:p>
        </p:txBody>
      </p:sp>
      <p:sp>
        <p:nvSpPr>
          <p:cNvPr id="3" name="Rectangle 2"/>
          <p:cNvSpPr/>
          <p:nvPr/>
        </p:nvSpPr>
        <p:spPr>
          <a:xfrm>
            <a:off x="628042" y="1143000"/>
            <a:ext cx="785456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FF990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and Translational Science Institute (CTSI) Awards (Pilot and Collaborative Projects Program; Training and Professional Development Programs)</a:t>
            </a:r>
          </a:p>
          <a:p>
            <a:pPr marL="342900" indent="-342900">
              <a:buClr>
                <a:srgbClr val="FF990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UF Health Cancer Center Seed Grants (Bridge Grants, Cancer-Aging Collaborative Team Grants, Collaborative Grants, Pilot Project Awards, and Triple Negative Breast Cancer Research Grants)</a:t>
            </a:r>
          </a:p>
          <a:p>
            <a:pPr marL="342900" indent="-342900">
              <a:buClr>
                <a:srgbClr val="FF990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Center – Internationalizing the Curriculum Awards</a:t>
            </a:r>
          </a:p>
          <a:p>
            <a:pPr marL="342900" indent="-342900">
              <a:buClr>
                <a:srgbClr val="FF990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Center for Latin American Studies – Field Research Grants for Graduate Students</a:t>
            </a:r>
          </a:p>
          <a:p>
            <a:pPr marL="342900" indent="-342900">
              <a:buClr>
                <a:srgbClr val="FF990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Center for European Studies Funding Opportunities (e.g. course development, travel grants)</a:t>
            </a:r>
          </a:p>
          <a:p>
            <a:pPr marL="342900" indent="-342900">
              <a:buClr>
                <a:srgbClr val="FF990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UF Water Institute Program Initiation Fund</a:t>
            </a:r>
          </a:p>
          <a:p>
            <a:pPr marL="342900" indent="-342900">
              <a:buClr>
                <a:srgbClr val="FF990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Emerging Pathogens Institute (EPI) Seed Funding and Resubmission Support</a:t>
            </a:r>
          </a:p>
          <a:p>
            <a:pPr marL="342900" indent="-342900">
              <a:buClr>
                <a:srgbClr val="FF990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Florida High Tech Corridor Council Matching Funds Research Program at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UF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9117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1828800"/>
            <a:ext cx="8077200" cy="36830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ts val="2800"/>
              </a:lnSpc>
              <a:buClr>
                <a:srgbClr val="FF990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UF Center for the Humanities and the Public Sphere Grant and Fellowship Opportunities</a:t>
            </a:r>
          </a:p>
          <a:p>
            <a:pPr marL="342900" indent="-342900">
              <a:lnSpc>
                <a:spcPts val="2800"/>
              </a:lnSpc>
              <a:buClr>
                <a:srgbClr val="FF990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W. Martin Smith Interdisciplinary Patient Quality and Safety Awards (IPQSA) Program</a:t>
            </a:r>
          </a:p>
          <a:p>
            <a:pPr marL="342900" indent="-342900">
              <a:lnSpc>
                <a:spcPts val="2800"/>
              </a:lnSpc>
              <a:buClr>
                <a:srgbClr val="FF990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UF Creative Campus Initiative – Catalyst Fund</a:t>
            </a:r>
          </a:p>
          <a:p>
            <a:pPr marL="342900" indent="-342900">
              <a:lnSpc>
                <a:spcPts val="2800"/>
              </a:lnSpc>
              <a:buClr>
                <a:srgbClr val="FF990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STEM/CTSI Translational Communication Research Pilot Award Program</a:t>
            </a:r>
          </a:p>
          <a:p>
            <a:pPr marL="342900" indent="-342900">
              <a:lnSpc>
                <a:spcPts val="2800"/>
              </a:lnSpc>
              <a:buClr>
                <a:srgbClr val="FF990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Faculty Enhancement Opportunity</a:t>
            </a:r>
          </a:p>
          <a:p>
            <a:pPr marL="342900" indent="-342900">
              <a:lnSpc>
                <a:spcPts val="2800"/>
              </a:lnSpc>
              <a:buClr>
                <a:srgbClr val="FF990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IFAS Program Announcements (topics and eligibility vary by year)</a:t>
            </a:r>
          </a:p>
          <a:p>
            <a:pPr marL="342900" indent="-342900">
              <a:lnSpc>
                <a:spcPts val="2800"/>
              </a:lnSpc>
              <a:buClr>
                <a:srgbClr val="FF9900"/>
              </a:buClr>
              <a:buFont typeface="Wingdings" panose="05000000000000000000" pitchFamily="2" charset="2"/>
              <a:buChar char="v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Florida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Alzheimer’s Disease Research Center – Pilot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Awards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133600" y="228600"/>
            <a:ext cx="5486401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rgbClr val="33CC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Other UF </a:t>
            </a:r>
            <a:r>
              <a:rPr lang="en-US" sz="4000" dirty="0" smtClean="0">
                <a:solidFill>
                  <a:srgbClr val="33CC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Programs</a:t>
            </a:r>
          </a:p>
          <a:p>
            <a:pPr algn="ctr"/>
            <a:r>
              <a:rPr lang="en-US" sz="3600" i="1" dirty="0" smtClean="0">
                <a:solidFill>
                  <a:srgbClr val="33CC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Continued </a:t>
            </a:r>
            <a:endParaRPr lang="en-US" sz="3600" i="1" dirty="0">
              <a:solidFill>
                <a:srgbClr val="33CC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5453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219200" y="530424"/>
            <a:ext cx="6781800" cy="1362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130134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000" dirty="0" smtClean="0">
                <a:solidFill>
                  <a:srgbClr val="33CC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External: </a:t>
            </a:r>
            <a:r>
              <a:rPr kumimoji="0" lang="en-US" altLang="en-US" sz="4000" b="0" i="0" u="none" strike="noStrike" cap="none" normalizeH="0" baseline="0" dirty="0" smtClean="0">
                <a:ln>
                  <a:noFill/>
                </a:ln>
                <a:solidFill>
                  <a:srgbClr val="33CC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Government </a:t>
            </a:r>
            <a:r>
              <a:rPr kumimoji="0" lang="en-US" altLang="en-US" sz="4000" b="0" i="0" u="none" strike="noStrike" cap="none" normalizeH="0" baseline="0" dirty="0" smtClean="0">
                <a:ln>
                  <a:noFill/>
                </a:ln>
                <a:solidFill>
                  <a:srgbClr val="33CC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Funding Resources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rgbClr val="33CCFF"/>
              </a:solidFill>
              <a:effectLst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47800" y="1981200"/>
            <a:ext cx="66294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2" action="ppaction://hlinksldjump"/>
              </a:rPr>
              <a:t>http://www.grants.gov/</a:t>
            </a:r>
            <a:endParaRPr lang="en-US" dirty="0" smtClean="0">
              <a:hlinkClick r:id="rId2" action="ppaction://hlinksldjump"/>
            </a:endParaRPr>
          </a:p>
          <a:p>
            <a:endParaRPr lang="en-US" dirty="0">
              <a:hlinkClick r:id="rId2" action="ppaction://hlinksldjump"/>
            </a:endParaRPr>
          </a:p>
          <a:p>
            <a:r>
              <a:rPr lang="en-US" dirty="0" smtClean="0">
                <a:hlinkClick r:id="rId2" action="ppaction://hlinksldjump"/>
              </a:rPr>
              <a:t>https</a:t>
            </a:r>
            <a:r>
              <a:rPr lang="en-US" dirty="0">
                <a:hlinkClick r:id="rId2" action="ppaction://hlinksldjump"/>
              </a:rPr>
              <a:t>://www.usa.gov/federal-agencies/a</a:t>
            </a:r>
          </a:p>
          <a:p>
            <a:endParaRPr lang="en-US" dirty="0" smtClean="0">
              <a:hlinkClick r:id="rId2" action="ppaction://hlinksldjump"/>
            </a:endParaRPr>
          </a:p>
          <a:p>
            <a:pPr lvl="0"/>
            <a:r>
              <a:rPr lang="en-US" dirty="0" smtClean="0">
                <a:solidFill>
                  <a:prstClr val="white"/>
                </a:solidFill>
                <a:hlinkClick r:id="rId3"/>
              </a:rPr>
              <a:t>https</a:t>
            </a:r>
            <a:r>
              <a:rPr lang="en-US" dirty="0">
                <a:solidFill>
                  <a:prstClr val="white"/>
                </a:solidFill>
                <a:hlinkClick r:id="rId3"/>
              </a:rPr>
              <a:t>://</a:t>
            </a:r>
            <a:r>
              <a:rPr lang="en-US" dirty="0" smtClean="0">
                <a:solidFill>
                  <a:prstClr val="white"/>
                </a:solidFill>
                <a:hlinkClick r:id="rId3"/>
              </a:rPr>
              <a:t>www.fedconnect.net/FedConnect/default.htm</a:t>
            </a:r>
            <a:endParaRPr lang="en-US" dirty="0" smtClean="0">
              <a:solidFill>
                <a:prstClr val="white"/>
              </a:solidFill>
            </a:endParaRPr>
          </a:p>
          <a:p>
            <a:pPr lvl="0"/>
            <a:endParaRPr lang="en-US" dirty="0" smtClean="0">
              <a:solidFill>
                <a:prstClr val="white"/>
              </a:solidFill>
              <a:hlinkClick r:id="rId4"/>
            </a:endParaRPr>
          </a:p>
          <a:p>
            <a:pPr lvl="0"/>
            <a:r>
              <a:rPr lang="en-US" dirty="0" smtClean="0">
                <a:solidFill>
                  <a:prstClr val="white"/>
                </a:solidFill>
                <a:hlinkClick r:id="rId4"/>
              </a:rPr>
              <a:t>https</a:t>
            </a:r>
            <a:r>
              <a:rPr lang="en-US" dirty="0">
                <a:solidFill>
                  <a:prstClr val="white"/>
                </a:solidFill>
                <a:hlinkClick r:id="rId4"/>
              </a:rPr>
              <a:t>://nifa.usda.gov/</a:t>
            </a:r>
            <a:endParaRPr lang="en-US" dirty="0" smtClean="0">
              <a:solidFill>
                <a:prstClr val="white"/>
              </a:solidFill>
            </a:endParaRPr>
          </a:p>
          <a:p>
            <a:pPr lvl="0"/>
            <a:endParaRPr lang="en-US" dirty="0">
              <a:solidFill>
                <a:prstClr val="white"/>
              </a:solidFill>
            </a:endParaRPr>
          </a:p>
          <a:p>
            <a:r>
              <a:rPr lang="en-US" b="1" i="1" dirty="0">
                <a:solidFill>
                  <a:srgbClr val="00B0F0"/>
                </a:solidFill>
                <a:hlinkClick r:id="rId5"/>
              </a:rPr>
              <a:t>https://www.nsf.gov/funding</a:t>
            </a:r>
            <a:r>
              <a:rPr lang="en-US" b="1" i="1" dirty="0" smtClean="0">
                <a:solidFill>
                  <a:srgbClr val="00B0F0"/>
                </a:solidFill>
                <a:hlinkClick r:id="rId5"/>
              </a:rPr>
              <a:t>/</a:t>
            </a:r>
            <a:endParaRPr lang="en-US" b="1" i="1" dirty="0" smtClean="0">
              <a:solidFill>
                <a:srgbClr val="00B0F0"/>
              </a:solidFill>
            </a:endParaRPr>
          </a:p>
          <a:p>
            <a:endParaRPr lang="en-US" dirty="0"/>
          </a:p>
          <a:p>
            <a:r>
              <a:rPr lang="en-US" b="1" i="1" dirty="0">
                <a:hlinkClick r:id="rId6"/>
              </a:rPr>
              <a:t>https://grants.nih.gov/funding/index.htm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1291442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r="16615"/>
          <a:stretch/>
        </p:blipFill>
        <p:spPr>
          <a:xfrm>
            <a:off x="2444263" y="2362200"/>
            <a:ext cx="4407874" cy="311561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895600" y="1115652"/>
            <a:ext cx="27089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i="1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</a:t>
            </a:r>
            <a:r>
              <a:rPr lang="en-US" sz="2000" i="1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www.nsfgrfp.org</a:t>
            </a:r>
            <a:r>
              <a:rPr lang="en-US" sz="2000" i="1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381000"/>
            <a:ext cx="822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33CC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NSF Individual </a:t>
            </a:r>
            <a:r>
              <a:rPr lang="en-US" sz="4000" dirty="0">
                <a:solidFill>
                  <a:srgbClr val="33CC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4000" dirty="0" smtClean="0">
                <a:solidFill>
                  <a:srgbClr val="33CC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esearch Fellowships</a:t>
            </a:r>
            <a:endParaRPr lang="en-US" sz="4000" dirty="0">
              <a:solidFill>
                <a:srgbClr val="33CC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568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71600" y="533400"/>
            <a:ext cx="594425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rgbClr val="33CC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NIH Individual </a:t>
            </a:r>
            <a:r>
              <a:rPr lang="en-US" sz="4000" dirty="0">
                <a:solidFill>
                  <a:srgbClr val="33CC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Fellowships</a:t>
            </a:r>
          </a:p>
        </p:txBody>
      </p:sp>
      <p:sp>
        <p:nvSpPr>
          <p:cNvPr id="3" name="Rectangle 2"/>
          <p:cNvSpPr/>
          <p:nvPr/>
        </p:nvSpPr>
        <p:spPr>
          <a:xfrm>
            <a:off x="1219200" y="2133600"/>
            <a:ext cx="7239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FF990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Ruth L.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Kirschstein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Individual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Pre-doctoral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NRSA for MD/​PhD and other Dual Degree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Fellowships (F30)</a:t>
            </a:r>
          </a:p>
          <a:p>
            <a:pPr marL="342900" indent="-342900">
              <a:buClr>
                <a:srgbClr val="FF9900"/>
              </a:buClr>
              <a:buFont typeface="Wingdings" panose="05000000000000000000" pitchFamily="2" charset="2"/>
              <a:buChar char="v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Clr>
                <a:srgbClr val="FF990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Ruth L.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Kirschstein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Pre-doctoral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Individual NRSA (F31)</a:t>
            </a:r>
          </a:p>
          <a:p>
            <a:pPr marL="342900" indent="-342900">
              <a:buClr>
                <a:srgbClr val="FF9900"/>
              </a:buClr>
              <a:buFont typeface="Wingdings" panose="05000000000000000000" pitchFamily="2" charset="2"/>
              <a:buChar char="v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Clr>
                <a:srgbClr val="FF990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Ruth L.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Kirschstein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Post-doctoral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Individual NRSA (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F32)</a:t>
            </a:r>
          </a:p>
          <a:p>
            <a:pPr marL="342900" indent="-342900">
              <a:buClr>
                <a:srgbClr val="FF9900"/>
              </a:buClr>
              <a:buFont typeface="Wingdings" panose="05000000000000000000" pitchFamily="2" charset="2"/>
              <a:buChar char="v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Clr>
                <a:srgbClr val="FF990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Individual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Pre-doctoral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Post-doctoral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Fellow Transition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Award (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F99/K00)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nominee per institution).</a:t>
            </a:r>
          </a:p>
        </p:txBody>
      </p:sp>
      <p:sp>
        <p:nvSpPr>
          <p:cNvPr id="5" name="Rectangle 4"/>
          <p:cNvSpPr/>
          <p:nvPr/>
        </p:nvSpPr>
        <p:spPr>
          <a:xfrm>
            <a:off x="2667000" y="1287333"/>
            <a:ext cx="350474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i="1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https://researchtraining.nih.gov/</a:t>
            </a:r>
            <a:endParaRPr lang="en-US" sz="2000" i="1" dirty="0">
              <a:solidFill>
                <a:srgbClr val="FF99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2855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00199" y="1600200"/>
            <a:ext cx="59436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Some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regular research grants are open to graduate students to apply for them directly</a:t>
            </a: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Your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advisor may need to sign off on the award</a:t>
            </a: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Read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eligibility language closely on grants of interest – you might be eligible to be the Principal Investigator (PI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i="1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 – UF Clinical &amp; Translational Science Pilot Project Awards: provides funding for early-stage clinical research projects, and graduate students may apply directly</a:t>
            </a:r>
          </a:p>
        </p:txBody>
      </p:sp>
      <p:sp>
        <p:nvSpPr>
          <p:cNvPr id="3" name="Rectangle 2"/>
          <p:cNvSpPr/>
          <p:nvPr/>
        </p:nvSpPr>
        <p:spPr>
          <a:xfrm>
            <a:off x="1914862" y="533400"/>
            <a:ext cx="531427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solidFill>
                  <a:srgbClr val="33CC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Research Grants</a:t>
            </a:r>
          </a:p>
        </p:txBody>
      </p:sp>
    </p:spTree>
    <p:extLst>
      <p:ext uri="{BB962C8B-B14F-4D97-AF65-F5344CB8AC3E}">
        <p14:creationId xmlns:p14="http://schemas.microsoft.com/office/powerpoint/2010/main" val="3648616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00200" y="3186085"/>
            <a:ext cx="54864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Pivot Funding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Opportunities</a:t>
            </a:r>
          </a:p>
          <a:p>
            <a:pPr lvl="1">
              <a:buClr>
                <a:srgbClr val="FFC000"/>
              </a:buClr>
            </a:pPr>
            <a:r>
              <a:rPr lang="en-US" i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</a:t>
            </a:r>
            <a:r>
              <a:rPr lang="en-US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://pivot.cos.com/</a:t>
            </a:r>
            <a:endParaRPr lang="en-US" i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Grant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Forward (requires subscription)</a:t>
            </a:r>
          </a:p>
          <a:p>
            <a:pPr>
              <a:buClr>
                <a:srgbClr val="FFC000"/>
              </a:buClr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</a:t>
            </a:r>
            <a:r>
              <a:rPr lang="en-US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://</a:t>
            </a:r>
            <a:r>
              <a:rPr lang="en-US" i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www.grantforward.com</a:t>
            </a:r>
            <a:endParaRPr lang="en-US" i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235020"/>
            <a:ext cx="8001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Searchable Databases (Government and Foundation Opportunities)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752600"/>
            <a:ext cx="792480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UF Research </a:t>
            </a:r>
            <a:r>
              <a:rPr lang="en-US" sz="2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 Development </a:t>
            </a:r>
            <a:r>
              <a:rPr lang="en-US" sz="20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website</a:t>
            </a:r>
            <a:endParaRPr lang="en-US" sz="20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/>
          </a:p>
          <a:p>
            <a:r>
              <a:rPr lang="en-US" i="1" dirty="0" smtClean="0">
                <a:solidFill>
                  <a:srgbClr val="FFC000"/>
                </a:solidFill>
                <a:hlinkClick r:id="rId4"/>
              </a:rPr>
              <a:t>http</a:t>
            </a:r>
            <a:r>
              <a:rPr lang="en-US" i="1" dirty="0">
                <a:solidFill>
                  <a:srgbClr val="FFC000"/>
                </a:solidFill>
                <a:hlinkClick r:id="rId4"/>
              </a:rPr>
              <a:t>://research.ufl.edu/research-program-development/external-funding.html</a:t>
            </a:r>
            <a:endParaRPr lang="en-US" i="1" dirty="0">
              <a:solidFill>
                <a:srgbClr val="FFC000"/>
              </a:solidFill>
            </a:endParaRP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49628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4000" y="228600"/>
            <a:ext cx="624081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solidFill>
                  <a:srgbClr val="33CC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 Pivot Funding Database</a:t>
            </a:r>
          </a:p>
        </p:txBody>
      </p:sp>
      <p:sp>
        <p:nvSpPr>
          <p:cNvPr id="4" name="Rectangle 3"/>
          <p:cNvSpPr/>
          <p:nvPr/>
        </p:nvSpPr>
        <p:spPr>
          <a:xfrm>
            <a:off x="1143000" y="1607531"/>
            <a:ext cx="720469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Searchable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funding opportunities and expertise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database</a:t>
            </a:r>
          </a:p>
          <a:p>
            <a:pPr marL="285750" indent="-285750"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Available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all UF faculty, staff and students, who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may register for free</a:t>
            </a:r>
          </a:p>
          <a:p>
            <a:pPr marL="285750" indent="-285750"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Search UF Database of Faculty Expertise on COS Pivot</a:t>
            </a:r>
          </a:p>
          <a:p>
            <a:pPr marL="285750" indent="-285750"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Search Database of Funding Opportunities on COS Pivot</a:t>
            </a:r>
          </a:p>
          <a:p>
            <a:pPr marL="285750" indent="-285750"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Video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tutorial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Pivot Funding Alerts/Saved Searches: This service runs automatically once a week. You must be a registered user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COS Pivot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must set up a Saved Search for each query for which you would like to receive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Funding Alert (video tutorial)</a:t>
            </a:r>
          </a:p>
          <a:p>
            <a:pPr marL="285750" indent="-285750"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Description of COS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Pivot services and access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a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variety of training resources, including written instructions, videos, and webinars,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 http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://pivot.cos.com/support.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assistance with Pivot Profiles, see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Pivot Support Pages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contact the Division of Research Program Development  in the Office of Research.</a:t>
            </a:r>
          </a:p>
        </p:txBody>
      </p:sp>
      <p:sp>
        <p:nvSpPr>
          <p:cNvPr id="5" name="Rectangle 4"/>
          <p:cNvSpPr/>
          <p:nvPr/>
        </p:nvSpPr>
        <p:spPr>
          <a:xfrm>
            <a:off x="914400" y="948843"/>
            <a:ext cx="8305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http://research.ufl.edu/faculty-and-staff/finding-funding/cos-pivot-funding-database.html</a:t>
            </a:r>
            <a:endParaRPr lang="en-US" i="1" dirty="0">
              <a:solidFill>
                <a:srgbClr val="FF99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7894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71600" y="978815"/>
            <a:ext cx="638741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33CCF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http://foundationcenter.org/find-funding/fdo-quick-start</a:t>
            </a:r>
            <a:endParaRPr lang="en-US" sz="2000" dirty="0">
              <a:solidFill>
                <a:srgbClr val="33CC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61286" y="381000"/>
            <a:ext cx="426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33CC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Foundation Grants</a:t>
            </a:r>
            <a:endParaRPr lang="en-US" sz="4000" dirty="0">
              <a:solidFill>
                <a:srgbClr val="33CC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62489" y="1828800"/>
            <a:ext cx="766479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Foundation Directory Online Quick Start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FDO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Quick Start is a quick and easy-to-use tool for looking up key information on all U.S. foundations.</a:t>
            </a:r>
          </a:p>
          <a:p>
            <a:endPara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FDO </a:t>
            </a:r>
            <a:r>
              <a:rPr lang="en-US" sz="20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Quick Start</a:t>
            </a:r>
          </a:p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Foundation Directory Online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offers a free search tool, FDO Quick Start, providing free, public access to essential information about over 100,000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foundations.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Funder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profiles include:</a:t>
            </a:r>
          </a:p>
          <a:p>
            <a:pPr marL="457200"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Address and contact information</a:t>
            </a:r>
          </a:p>
          <a:p>
            <a:pPr marL="457200"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Fields of interest</a:t>
            </a:r>
          </a:p>
          <a:p>
            <a:pPr marL="457200"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 areas</a:t>
            </a:r>
          </a:p>
          <a:p>
            <a:pPr marL="457200"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Fiscal information</a:t>
            </a:r>
          </a:p>
        </p:txBody>
      </p:sp>
    </p:spTree>
    <p:extLst>
      <p:ext uri="{BB962C8B-B14F-4D97-AF65-F5344CB8AC3E}">
        <p14:creationId xmlns:p14="http://schemas.microsoft.com/office/powerpoint/2010/main" val="3377675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95400" y="1752600"/>
            <a:ext cx="69342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National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Science Foundation Update</a:t>
            </a: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NIH Guide Weekly Table of Contents</a:t>
            </a: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Grants.gov – Daily postings from all federal grant-making agencies.</a:t>
            </a: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NASA (Select “Getting an Account” and register. At the end of the registration process, you will be prompted to select the email subscriptions you prefer.)</a:t>
            </a: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National Endowment for the Humanities </a:t>
            </a: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Foundation Center’s Newsletters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5400" y="533400"/>
            <a:ext cx="6553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Subscribe to Free Grant Alerts</a:t>
            </a:r>
          </a:p>
        </p:txBody>
      </p:sp>
    </p:spTree>
    <p:extLst>
      <p:ext uri="{BB962C8B-B14F-4D97-AF65-F5344CB8AC3E}">
        <p14:creationId xmlns:p14="http://schemas.microsoft.com/office/powerpoint/2010/main" val="3906939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71600" y="304800"/>
            <a:ext cx="589994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Other Email Funding Alerts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676400"/>
            <a:ext cx="7772400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NSF (Daily or Weekly)</a:t>
            </a:r>
          </a:p>
          <a:p>
            <a:r>
              <a:rPr lang="en-US" sz="2000" i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</a:t>
            </a:r>
            <a:r>
              <a:rPr lang="en-US" sz="20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://www.nsf.gov/publications/obtain.jsp</a:t>
            </a:r>
            <a:endParaRPr lang="en-US" sz="2000" i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/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NIH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Guide TOC (Weekly)</a:t>
            </a:r>
          </a:p>
          <a:p>
            <a:r>
              <a:rPr lang="en-US" sz="2000" i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</a:t>
            </a:r>
            <a:r>
              <a:rPr lang="en-US" sz="20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://grants1.nih.gov/grants/guide/listserv.htm</a:t>
            </a:r>
            <a:endParaRPr lang="en-US" sz="2000" i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/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Grants.gov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(Daily)</a:t>
            </a:r>
          </a:p>
          <a:p>
            <a:r>
              <a:rPr lang="en-US" sz="2000" i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</a:t>
            </a:r>
            <a:r>
              <a:rPr lang="en-US" sz="20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://www.grants.gov/web/grants/manage-subscriptions.html</a:t>
            </a:r>
            <a:endParaRPr lang="en-US" sz="2000" i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/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Foundation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Center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RFP Bulletin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(weekly) or Philanthropy News Digest daily alerts – and Foundation Center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Funding Watches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(choose arts, health, or education)</a:t>
            </a:r>
          </a:p>
          <a:p>
            <a:r>
              <a:rPr lang="en-US" sz="20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http://foundationcenter.org</a:t>
            </a:r>
            <a:r>
              <a:rPr lang="en-US" sz="2000" i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/</a:t>
            </a:r>
            <a:endParaRPr lang="en-US" sz="2000" i="1" dirty="0" smtClean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i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1721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6800" y="1752600"/>
            <a:ext cx="719030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FF9900"/>
              </a:buClr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Updated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daily with opportunities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which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UF is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eligible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Clr>
                <a:srgbClr val="FF9900"/>
              </a:buClr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Includes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federal, state, foundation, and UF-internal funding opportunities</a:t>
            </a:r>
          </a:p>
          <a:p>
            <a:pPr marL="342900" indent="-342900">
              <a:buClr>
                <a:srgbClr val="FF9900"/>
              </a:buClr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Focuses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research funding opportunities for faculty, with some for postdocs and students</a:t>
            </a:r>
          </a:p>
          <a:p>
            <a:pPr marL="342900" indent="-342900">
              <a:buClr>
                <a:srgbClr val="FF9900"/>
              </a:buClr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Sign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 for regular email digest of opportunities published in various categories (e.g. Science &amp; Engineering, Postdoc)</a:t>
            </a:r>
          </a:p>
          <a:p>
            <a:pPr marL="342900" indent="-342900">
              <a:buClr>
                <a:srgbClr val="FF9900"/>
              </a:buClr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where UF posts guidelines for internally-coordinated limited submission opportunities – always check here before applying!</a:t>
            </a:r>
          </a:p>
        </p:txBody>
      </p:sp>
      <p:sp>
        <p:nvSpPr>
          <p:cNvPr id="3" name="Rectangle 2"/>
          <p:cNvSpPr/>
          <p:nvPr/>
        </p:nvSpPr>
        <p:spPr>
          <a:xfrm>
            <a:off x="1066800" y="304800"/>
            <a:ext cx="757130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rgbClr val="33CC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UF Funding Opportunity Manager Page</a:t>
            </a:r>
          </a:p>
        </p:txBody>
      </p:sp>
      <p:sp>
        <p:nvSpPr>
          <p:cNvPr id="4" name="Rectangle 3"/>
          <p:cNvSpPr/>
          <p:nvPr/>
        </p:nvSpPr>
        <p:spPr>
          <a:xfrm>
            <a:off x="3234059" y="1002268"/>
            <a:ext cx="32960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http://research.ufl.edu/funding</a:t>
            </a:r>
            <a:endParaRPr lang="en-US" sz="2000" i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7298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127460"/>
            <a:ext cx="4526285" cy="6703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951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152400"/>
            <a:ext cx="4526285" cy="6580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682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152400"/>
            <a:ext cx="4460208" cy="6571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646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228600"/>
            <a:ext cx="4361092" cy="6390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57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62200" y="304800"/>
            <a:ext cx="36985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Email Alerts for New Opportunities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914400"/>
            <a:ext cx="7499757" cy="5541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49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0"/>
            <a:ext cx="5187057" cy="6728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123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76200"/>
            <a:ext cx="5220095" cy="6695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309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4416"/>
            <a:ext cx="5187057" cy="6712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806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64547"/>
            <a:ext cx="5220095" cy="668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742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6178"/>
            <a:ext cx="5220095" cy="6712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351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35011"/>
            <a:ext cx="5220095" cy="6728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802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95600" y="381000"/>
            <a:ext cx="342888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solidFill>
                  <a:srgbClr val="33CC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 Takeaways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125369"/>
            <a:ext cx="80772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Know what kind of funding you need</a:t>
            </a: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Formulate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some keywords that describe your research in both broad and narrow terms</a:t>
            </a: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Cast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broad net to see as many opportunities as possible</a:t>
            </a: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Sign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 for email alerts of new funding opportunities</a:t>
            </a: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Check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eligibility and focus areas of possible opportunities and previously funded projects to make sure what you’re proposing is fundable by this source</a:t>
            </a: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your funded colleagues and funded faculty as examples of what to look for</a:t>
            </a: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resources UF provides (Office of Research, Libraries, Graduate Advisors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52800" y="5715000"/>
            <a:ext cx="5715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Office of </a:t>
            </a:r>
            <a:r>
              <a:rPr lang="en-US" i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Research, Research </a:t>
            </a:r>
            <a:r>
              <a:rPr lang="en-US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 Development</a:t>
            </a:r>
          </a:p>
          <a:p>
            <a:r>
              <a:rPr lang="en-US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www.research.ufl.edu/research-program-development.html</a:t>
            </a:r>
          </a:p>
          <a:p>
            <a:r>
              <a:rPr lang="en-US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Jenn </a:t>
            </a:r>
            <a:r>
              <a:rPr lang="en-US" i="1" dirty="0" err="1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Hubbs</a:t>
            </a:r>
            <a:r>
              <a:rPr lang="en-US" i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hubbsj@ufl.edu</a:t>
            </a:r>
            <a:endParaRPr lang="en-US" i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4195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10840</TotalTime>
  <Words>1301</Words>
  <Application>Microsoft Office PowerPoint</Application>
  <PresentationFormat>On-screen Show (4:3)</PresentationFormat>
  <Paragraphs>214</Paragraphs>
  <Slides>33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1" baseType="lpstr">
      <vt:lpstr>Arial</vt:lpstr>
      <vt:lpstr>Calibri</vt:lpstr>
      <vt:lpstr>Calisto MT</vt:lpstr>
      <vt:lpstr>Times New Roman</vt:lpstr>
      <vt:lpstr>Trebuchet MS</vt:lpstr>
      <vt:lpstr>Wingdings</vt:lpstr>
      <vt:lpstr>Wingdings 2</vt:lpstr>
      <vt:lpstr>Slate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UF Psychiatry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marklewis</dc:creator>
  <cp:lastModifiedBy>Lewis,Mark Henry</cp:lastModifiedBy>
  <cp:revision>1364</cp:revision>
  <dcterms:created xsi:type="dcterms:W3CDTF">2008-02-07T18:33:12Z</dcterms:created>
  <dcterms:modified xsi:type="dcterms:W3CDTF">2016-10-20T19:23:07Z</dcterms:modified>
</cp:coreProperties>
</file>